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98" r:id="rId5"/>
    <p:sldId id="301" r:id="rId6"/>
    <p:sldId id="314" r:id="rId7"/>
    <p:sldId id="315" r:id="rId8"/>
    <p:sldId id="316" r:id="rId9"/>
    <p:sldId id="317" r:id="rId10"/>
    <p:sldId id="302" r:id="rId11"/>
    <p:sldId id="303" r:id="rId12"/>
    <p:sldId id="308" r:id="rId13"/>
    <p:sldId id="309" r:id="rId14"/>
    <p:sldId id="310" r:id="rId15"/>
    <p:sldId id="311" r:id="rId16"/>
    <p:sldId id="312" r:id="rId17"/>
    <p:sldId id="313" r:id="rId18"/>
    <p:sldId id="280" r:id="rId19"/>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1" autoAdjust="0"/>
    <p:restoredTop sz="94619" autoAdjust="0"/>
  </p:normalViewPr>
  <p:slideViewPr>
    <p:cSldViewPr snapToGrid="0">
      <p:cViewPr varScale="1">
        <p:scale>
          <a:sx n="71" d="100"/>
          <a:sy n="71" d="100"/>
        </p:scale>
        <p:origin x="84" y="92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2023/5/22</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分類モデル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6CA17-0F9E-CB26-6831-5B27433AAA7F}"/>
              </a:ext>
            </a:extLst>
          </p:cNvPr>
          <p:cNvSpPr>
            <a:spLocks noGrp="1"/>
          </p:cNvSpPr>
          <p:nvPr>
            <p:ph type="title"/>
          </p:nvPr>
        </p:nvSpPr>
        <p:spPr/>
        <p:txBody>
          <a:bodyPr/>
          <a:lstStyle/>
          <a:p>
            <a:r>
              <a:rPr lang="en-US" altLang="ja-JP" dirty="0"/>
              <a:t>BERT</a:t>
            </a:r>
            <a:r>
              <a:rPr lang="en-US" altLang="ja-JP" sz="2000" dirty="0"/>
              <a:t>(Bidirectional Encoder Representations from Transformers) </a:t>
            </a:r>
            <a:r>
              <a:rPr lang="en-US" altLang="ja-JP" dirty="0"/>
              <a:t>1</a:t>
            </a:r>
            <a:endParaRPr lang="ja-JP" altLang="en-US" dirty="0"/>
          </a:p>
        </p:txBody>
      </p:sp>
      <p:sp>
        <p:nvSpPr>
          <p:cNvPr id="4" name="テキスト プレースホルダー 3">
            <a:extLst>
              <a:ext uri="{FF2B5EF4-FFF2-40B4-BE49-F238E27FC236}">
                <a16:creationId xmlns:a16="http://schemas.microsoft.com/office/drawing/2014/main" id="{C7F50F17-CBCC-5B06-F0AC-018E0C1CB71B}"/>
              </a:ext>
            </a:extLst>
          </p:cNvPr>
          <p:cNvSpPr>
            <a:spLocks noGrp="1"/>
          </p:cNvSpPr>
          <p:nvPr>
            <p:ph type="body" sz="half" idx="2"/>
          </p:nvPr>
        </p:nvSpPr>
        <p:spPr>
          <a:xfrm>
            <a:off x="1097279" y="5715000"/>
            <a:ext cx="10570980" cy="609600"/>
          </a:xfrm>
        </p:spPr>
        <p:txBody>
          <a:bodyPr/>
          <a:lstStyle/>
          <a:p>
            <a:r>
              <a:rPr lang="en-US" altLang="ja-JP" dirty="0"/>
              <a:t>Jacob Devlin and Ming-Wei et. al. ,” BERT: Pre-training of Deep Bidirectional Transformers for Language Understanding”, </a:t>
            </a:r>
            <a:r>
              <a:rPr lang="en-US" altLang="ja-JP" dirty="0" err="1"/>
              <a:t>arXiv</a:t>
            </a:r>
            <a:r>
              <a:rPr lang="en-US" altLang="ja-JP" dirty="0"/>
              <a:t>, 2019</a:t>
            </a:r>
            <a:endParaRPr lang="ja-JP" altLang="en-US" dirty="0"/>
          </a:p>
        </p:txBody>
      </p:sp>
      <p:pic>
        <p:nvPicPr>
          <p:cNvPr id="1028" name="Picture 4">
            <a:extLst>
              <a:ext uri="{FF2B5EF4-FFF2-40B4-BE49-F238E27FC236}">
                <a16:creationId xmlns:a16="http://schemas.microsoft.com/office/drawing/2014/main" id="{A6284126-F5A6-FD4E-5096-3ABB312F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5"/>
          <a:stretch/>
        </p:blipFill>
        <p:spPr bwMode="auto">
          <a:xfrm>
            <a:off x="653947" y="0"/>
            <a:ext cx="10884106" cy="457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C05396-D1C9-85FE-F4FF-19391BA05CA3}"/>
              </a:ext>
            </a:extLst>
          </p:cNvPr>
          <p:cNvSpPr>
            <a:spLocks noGrp="1"/>
          </p:cNvSpPr>
          <p:nvPr>
            <p:ph type="title"/>
          </p:nvPr>
        </p:nvSpPr>
        <p:spPr>
          <a:xfrm>
            <a:off x="1097280" y="286603"/>
            <a:ext cx="4639736" cy="1450757"/>
          </a:xfrm>
          <a:ln w="9525">
            <a:noFill/>
          </a:ln>
        </p:spPr>
        <p:txBody>
          <a:bodyPr/>
          <a:lstStyle/>
          <a:p>
            <a:r>
              <a:rPr lang="en-US" altLang="ja-JP" dirty="0"/>
              <a:t>BERT-</a:t>
            </a:r>
            <a:r>
              <a:rPr lang="en-US" altLang="ja-JP" dirty="0">
                <a:solidFill>
                  <a:srgbClr val="FFC000"/>
                </a:solidFill>
                <a:effectLst>
                  <a:outerShdw blurRad="38100" dist="38100" dir="2700000" algn="tl">
                    <a:srgbClr val="000000">
                      <a:alpha val="43137"/>
                    </a:srgbClr>
                  </a:outerShdw>
                </a:effectLst>
              </a:rPr>
              <a:t>Base</a:t>
            </a:r>
            <a:endParaRPr lang="ja-JP" altLang="en-US" dirty="0">
              <a:solidFill>
                <a:srgbClr val="FFC000"/>
              </a:solidFill>
              <a:effectLst>
                <a:outerShdw blurRad="38100" dist="38100" dir="2700000" algn="tl">
                  <a:srgbClr val="000000">
                    <a:alpha val="43137"/>
                  </a:srgbClr>
                </a:outerShdw>
              </a:effectLst>
            </a:endParaRPr>
          </a:p>
        </p:txBody>
      </p:sp>
      <p:sp>
        <p:nvSpPr>
          <p:cNvPr id="5" name="コンテンツ プレースホルダー 4">
            <a:extLst>
              <a:ext uri="{FF2B5EF4-FFF2-40B4-BE49-F238E27FC236}">
                <a16:creationId xmlns:a16="http://schemas.microsoft.com/office/drawing/2014/main" id="{C7BC9F47-CDCA-4102-16A1-D8398A72A37D}"/>
              </a:ext>
            </a:extLst>
          </p:cNvPr>
          <p:cNvSpPr>
            <a:spLocks noGrp="1"/>
          </p:cNvSpPr>
          <p:nvPr>
            <p:ph sz="half" idx="1"/>
          </p:nvPr>
        </p:nvSpPr>
        <p:spPr>
          <a:xfrm>
            <a:off x="1097280" y="2120900"/>
            <a:ext cx="4578777" cy="3748193"/>
          </a:xfrm>
        </p:spPr>
        <p:txBody>
          <a:bodyPr>
            <a:normAutofit/>
          </a:bodyPr>
          <a:lstStyle/>
          <a:p>
            <a:r>
              <a:rPr lang="en-US" altLang="ja-JP" sz="2800" dirty="0"/>
              <a:t>Encoder layer</a:t>
            </a:r>
            <a:r>
              <a:rPr lang="ja-JP" altLang="en-US" sz="2800" dirty="0"/>
              <a:t>の数</a:t>
            </a:r>
            <a:r>
              <a:rPr lang="en-US" altLang="ja-JP" sz="2800" dirty="0"/>
              <a:t>: 12</a:t>
            </a:r>
          </a:p>
          <a:p>
            <a:r>
              <a:rPr lang="en-US" altLang="ja-JP" sz="2800" dirty="0"/>
              <a:t>Dimension: 768</a:t>
            </a:r>
          </a:p>
          <a:p>
            <a:r>
              <a:rPr lang="en-US" altLang="ja-JP" sz="2800" dirty="0"/>
              <a:t>Number of Self-attention head: 12</a:t>
            </a:r>
          </a:p>
          <a:p>
            <a:r>
              <a:rPr lang="en-US" altLang="ja-JP" sz="2800" dirty="0"/>
              <a:t>Number of Parameter: 110M</a:t>
            </a:r>
            <a:endParaRPr lang="ja-JP" altLang="en-US" sz="2800" dirty="0"/>
          </a:p>
        </p:txBody>
      </p:sp>
      <p:sp>
        <p:nvSpPr>
          <p:cNvPr id="7" name="タイトル 3">
            <a:extLst>
              <a:ext uri="{FF2B5EF4-FFF2-40B4-BE49-F238E27FC236}">
                <a16:creationId xmlns:a16="http://schemas.microsoft.com/office/drawing/2014/main" id="{AFA58414-41C0-4A44-2BDD-B0136B3C6AC8}"/>
              </a:ext>
            </a:extLst>
          </p:cNvPr>
          <p:cNvSpPr txBox="1">
            <a:spLocks/>
          </p:cNvSpPr>
          <p:nvPr/>
        </p:nvSpPr>
        <p:spPr>
          <a:xfrm>
            <a:off x="645498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dirty="0"/>
              <a:t>BERT-</a:t>
            </a:r>
            <a:r>
              <a:rPr lang="en-US" altLang="ja-JP" dirty="0">
                <a:solidFill>
                  <a:srgbClr val="FF0000"/>
                </a:solidFill>
                <a:effectLst>
                  <a:outerShdw blurRad="38100" dist="38100" dir="2700000" algn="tl">
                    <a:srgbClr val="000000">
                      <a:alpha val="43137"/>
                    </a:srgbClr>
                  </a:outerShdw>
                </a:effectLst>
              </a:rPr>
              <a:t>Large</a:t>
            </a:r>
            <a:endParaRPr lang="ja-JP" altLang="en-US" dirty="0">
              <a:solidFill>
                <a:srgbClr val="FF0000"/>
              </a:solidFill>
              <a:effectLst>
                <a:outerShdw blurRad="38100" dist="38100" dir="2700000" algn="tl">
                  <a:srgbClr val="000000">
                    <a:alpha val="43137"/>
                  </a:srgbClr>
                </a:outerShdw>
              </a:effectLst>
            </a:endParaRPr>
          </a:p>
        </p:txBody>
      </p:sp>
      <p:sp>
        <p:nvSpPr>
          <p:cNvPr id="8" name="コンテンツ プレースホルダー 4">
            <a:extLst>
              <a:ext uri="{FF2B5EF4-FFF2-40B4-BE49-F238E27FC236}">
                <a16:creationId xmlns:a16="http://schemas.microsoft.com/office/drawing/2014/main" id="{CEFFF083-FCD3-2EB7-1879-997CC75D7910}"/>
              </a:ext>
            </a:extLst>
          </p:cNvPr>
          <p:cNvSpPr txBox="1">
            <a:spLocks/>
          </p:cNvSpPr>
          <p:nvPr/>
        </p:nvSpPr>
        <p:spPr>
          <a:xfrm>
            <a:off x="6515945" y="2120899"/>
            <a:ext cx="4578777"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2800" dirty="0"/>
              <a:t>Encoder layer</a:t>
            </a:r>
            <a:r>
              <a:rPr lang="ja-JP" altLang="en-US" sz="2800" dirty="0"/>
              <a:t>の数</a:t>
            </a:r>
            <a:r>
              <a:rPr lang="en-US" altLang="ja-JP" sz="2800" dirty="0"/>
              <a:t>: 24</a:t>
            </a:r>
          </a:p>
          <a:p>
            <a:r>
              <a:rPr lang="en-US" altLang="ja-JP" sz="2800" dirty="0"/>
              <a:t>Dimension: 1024</a:t>
            </a:r>
          </a:p>
          <a:p>
            <a:r>
              <a:rPr lang="en-US" altLang="ja-JP" sz="2800" dirty="0"/>
              <a:t>Number of Self-attention head: 16</a:t>
            </a:r>
          </a:p>
          <a:p>
            <a:r>
              <a:rPr lang="en-US" altLang="ja-JP" sz="2800" dirty="0"/>
              <a:t>Number of Parameter: 340M</a:t>
            </a:r>
            <a:endParaRPr lang="ja-JP" altLang="en-US" sz="2800" dirty="0"/>
          </a:p>
        </p:txBody>
      </p:sp>
    </p:spTree>
    <p:extLst>
      <p:ext uri="{BB962C8B-B14F-4D97-AF65-F5344CB8AC3E}">
        <p14:creationId xmlns:p14="http://schemas.microsoft.com/office/powerpoint/2010/main" val="330813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316</TotalTime>
  <Words>759</Words>
  <Application>Microsoft Office PowerPoint</Application>
  <PresentationFormat>ワイド画面</PresentationFormat>
  <Paragraphs>77</Paragraphs>
  <Slides>15</Slides>
  <Notes>1</Notes>
  <HiddenSlides>8</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15</vt:i4>
      </vt:variant>
    </vt:vector>
  </HeadingPairs>
  <TitlesOfParts>
    <vt:vector size="25" baseType="lpstr">
      <vt:lpstr>-apple-system</vt:lpstr>
      <vt:lpstr>Meiryo UI</vt:lpstr>
      <vt:lpstr>Noto Sans CJK KR Regular</vt:lpstr>
      <vt:lpstr>Meiryo</vt:lpstr>
      <vt:lpstr>Arial</vt:lpstr>
      <vt:lpstr>Calibri</vt:lpstr>
      <vt:lpstr>Cambria Math</vt:lpstr>
      <vt:lpstr>Franklin Gothic Book</vt:lpstr>
      <vt:lpstr>Open Sans</vt:lpstr>
      <vt:lpstr>1_RetrospectVTI</vt:lpstr>
      <vt:lpstr>感情認識に基づく対話システムのための VAD分類モデル</vt:lpstr>
      <vt:lpstr>PowerPoint プレゼンテーション</vt:lpstr>
      <vt:lpstr>BERT(Bidirectional Encoder Representations from Transformers) 1</vt:lpstr>
      <vt:lpstr>BERTとは。</vt:lpstr>
      <vt:lpstr>BERT-Base</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31</cp:revision>
  <dcterms:created xsi:type="dcterms:W3CDTF">2023-05-18T06:05:56Z</dcterms:created>
  <dcterms:modified xsi:type="dcterms:W3CDTF">2023-05-22T08:29:40Z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